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301" r:id="rId4"/>
    <p:sldId id="303" r:id="rId5"/>
    <p:sldId id="305" r:id="rId6"/>
    <p:sldId id="307" r:id="rId7"/>
    <p:sldId id="273" r:id="rId8"/>
    <p:sldId id="261" r:id="rId9"/>
    <p:sldId id="259" r:id="rId10"/>
    <p:sldId id="308" r:id="rId11"/>
    <p:sldId id="276" r:id="rId12"/>
    <p:sldId id="282" r:id="rId13"/>
    <p:sldId id="278" r:id="rId14"/>
    <p:sldId id="280" r:id="rId15"/>
    <p:sldId id="284" r:id="rId16"/>
    <p:sldId id="286" r:id="rId17"/>
    <p:sldId id="288" r:id="rId18"/>
    <p:sldId id="290" r:id="rId19"/>
    <p:sldId id="293" r:id="rId20"/>
    <p:sldId id="295" r:id="rId21"/>
    <p:sldId id="297" r:id="rId22"/>
    <p:sldId id="299" r:id="rId23"/>
    <p:sldId id="310" r:id="rId24"/>
    <p:sldId id="260" r:id="rId25"/>
    <p:sldId id="258" r:id="rId26"/>
    <p:sldId id="262" r:id="rId27"/>
    <p:sldId id="264" r:id="rId28"/>
    <p:sldId id="263" r:id="rId29"/>
    <p:sldId id="265" r:id="rId30"/>
    <p:sldId id="266" r:id="rId31"/>
    <p:sldId id="267" r:id="rId32"/>
    <p:sldId id="272" r:id="rId33"/>
    <p:sldId id="268" r:id="rId34"/>
    <p:sldId id="269" r:id="rId35"/>
    <p:sldId id="270" r:id="rId36"/>
    <p:sldId id="312" r:id="rId37"/>
    <p:sldId id="271" r:id="rId38"/>
    <p:sldId id="313" r:id="rId39"/>
    <p:sldId id="309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764704"/>
            <a:ext cx="7056784" cy="283574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«Композиционные основы макетирования в графическом дизайне."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7 класс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55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https://botan.cc/prepod/_bloks/pic/gdpz9vq-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7090"/>
            <a:ext cx="9144000" cy="4937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382000" cy="59012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Тематика плаката: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827584" y="2060848"/>
            <a:ext cx="7859216" cy="406531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Общественно-политические плакаты (агитационного, призывного характера);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Учебные (правила дорожного движения и т.д.);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Рекламная информация (торговая реклама, театральные афиши и т.д.)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Зрелищный (привлечение зрителей);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Социальный (заставляет задуматься);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Экологический (заставляет задуматься).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9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b="1" i="1" u="sng" dirty="0" smtClean="0">
                <a:solidFill>
                  <a:srgbClr val="7030A0"/>
                </a:solidFill>
                <a:latin typeface="Script MT Bold" pitchFamily="66" charset="0"/>
              </a:rPr>
              <a:t>Составляющая плаката:</a:t>
            </a:r>
            <a:r>
              <a:rPr lang="ru-RU" b="1" dirty="0" smtClean="0">
                <a:solidFill>
                  <a:srgbClr val="7030A0"/>
                </a:solidFill>
                <a:latin typeface="Script MT Bold" pitchFamily="66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Script MT Bold" pitchFamily="66" charset="0"/>
              </a:rPr>
            </a:br>
            <a:endParaRPr lang="ru-RU" b="1" dirty="0" smtClean="0">
              <a:solidFill>
                <a:srgbClr val="7030A0"/>
              </a:solidFill>
              <a:latin typeface="Script MT Bold" pitchFamily="66" charset="0"/>
            </a:endParaRPr>
          </a:p>
        </p:txBody>
      </p:sp>
      <p:sp>
        <p:nvSpPr>
          <p:cNvPr id="9219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2195513" y="2060575"/>
            <a:ext cx="77724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Script MT Bold" pitchFamily="66" charset="0"/>
              </a:rPr>
              <a:t>Лозунг</a:t>
            </a:r>
          </a:p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Script MT Bold" pitchFamily="66" charset="0"/>
              </a:rPr>
              <a:t>Цвет</a:t>
            </a:r>
          </a:p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Script MT Bold" pitchFamily="66" charset="0"/>
              </a:rPr>
              <a:t>Графические элементы.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83F3C-3558-434B-9CA3-120AF6BC9766}" type="slidenum">
              <a:rPr lang="ru-RU" smtClean="0"/>
              <a:pPr>
                <a:defRPr/>
              </a:pPr>
              <a:t>13</a:t>
            </a:fld>
            <a:endParaRPr lang="ru-RU" smtClean="0"/>
          </a:p>
        </p:txBody>
      </p:sp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4343400" y="692695"/>
            <a:ext cx="4476750" cy="546765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40" dirty="0"/>
              <a:t>	</a:t>
            </a:r>
            <a:r>
              <a:rPr lang="ru-RU" sz="2230" b="1" dirty="0"/>
              <a:t>К особенностям жанра можно отнести следующее: </a:t>
            </a:r>
            <a:r>
              <a:rPr lang="ru-RU" sz="2230" b="1" dirty="0">
                <a:solidFill>
                  <a:srgbClr val="C00000"/>
                </a:solidFill>
              </a:rPr>
              <a:t>плакат должен быть виден на расстоянии, быть понятным и хорошо восприниматься зрителем. </a:t>
            </a:r>
          </a:p>
          <a:p>
            <a:pPr>
              <a:defRPr/>
            </a:pPr>
            <a:r>
              <a:rPr lang="ru-RU" sz="2230" b="1" dirty="0"/>
              <a:t>	В плакате часто используется </a:t>
            </a:r>
            <a:r>
              <a:rPr lang="ru-RU" sz="2230" b="1" dirty="0">
                <a:solidFill>
                  <a:srgbClr val="C00000"/>
                </a:solidFill>
              </a:rPr>
              <a:t>художественная метафора </a:t>
            </a:r>
            <a:r>
              <a:rPr lang="ru-RU" sz="1400" b="1" dirty="0">
                <a:solidFill>
                  <a:srgbClr val="002060"/>
                </a:solidFill>
              </a:rPr>
              <a:t>(переносное значение), </a:t>
            </a:r>
            <a:r>
              <a:rPr lang="ru-RU" sz="2230" b="1" dirty="0">
                <a:solidFill>
                  <a:srgbClr val="C00000"/>
                </a:solidFill>
              </a:rPr>
              <a:t>разномасштабные фигуры, изображение событий, </a:t>
            </a:r>
            <a:r>
              <a:rPr lang="ru-RU" sz="2230" b="1" dirty="0"/>
              <a:t>происходящих в разное время и в разных местах, </a:t>
            </a:r>
            <a:r>
              <a:rPr lang="ru-RU" sz="2230" b="1" dirty="0">
                <a:solidFill>
                  <a:srgbClr val="C00000"/>
                </a:solidFill>
              </a:rPr>
              <a:t>контурное обозначение предметов</a:t>
            </a:r>
            <a:r>
              <a:rPr lang="ru-RU" sz="2300" b="1" dirty="0">
                <a:solidFill>
                  <a:srgbClr val="C00000"/>
                </a:solidFill>
              </a:rPr>
              <a:t>. </a:t>
            </a:r>
          </a:p>
        </p:txBody>
      </p:sp>
      <p:pic>
        <p:nvPicPr>
          <p:cNvPr id="7172" name="Picture 2" descr="http://cs4120.vk.me/u69268/126630891/z_6ae9f3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4103688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http://giantmania.de/index.php?q=aHR0cDovL3d3dy52ZXRrYS5ieS93cC1jb250ZW50L3VwbG9hZHMvMjAxMi8wNC92ZXRrb3Zza2lfcmFpb25fYmxhZ291c3Ryb2lzdHZvX3N1YmJvdG5pa18wMjEwLmpwZw%3D%3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124325"/>
            <a:ext cx="4103688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B4AB83-F02C-488A-A643-2D8CE9B1FFC9}" type="slidenum">
              <a:rPr lang="ru-RU" smtClean="0"/>
              <a:pPr>
                <a:defRPr/>
              </a:pPr>
              <a:t>14</a:t>
            </a:fld>
            <a:endParaRPr lang="ru-RU" smtClean="0"/>
          </a:p>
        </p:txBody>
      </p:sp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323850" y="620688"/>
            <a:ext cx="84963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	</a:t>
            </a:r>
            <a:r>
              <a:rPr lang="ru-RU" sz="2000" b="1" dirty="0"/>
              <a:t>Для текста важным является </a:t>
            </a:r>
            <a:r>
              <a:rPr lang="ru-RU" sz="2000" b="1" dirty="0">
                <a:solidFill>
                  <a:srgbClr val="800000"/>
                </a:solidFill>
              </a:rPr>
              <a:t>шрифт, расположение, цвет. </a:t>
            </a:r>
          </a:p>
          <a:p>
            <a:r>
              <a:rPr lang="ru-RU" sz="2000" b="1" dirty="0"/>
              <a:t>	В плакатах используется также </a:t>
            </a:r>
            <a:r>
              <a:rPr lang="ru-RU" sz="2000" b="1" dirty="0">
                <a:solidFill>
                  <a:srgbClr val="800000"/>
                </a:solidFill>
              </a:rPr>
              <a:t>фотография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/>
              <a:t>в сочетании с </a:t>
            </a:r>
            <a:r>
              <a:rPr lang="ru-RU" sz="2000" b="1" dirty="0">
                <a:solidFill>
                  <a:srgbClr val="800000"/>
                </a:solidFill>
              </a:rPr>
              <a:t>рисунком и с живописью.</a:t>
            </a:r>
          </a:p>
        </p:txBody>
      </p:sp>
      <p:sp>
        <p:nvSpPr>
          <p:cNvPr id="8196" name="Прямоугольник 3"/>
          <p:cNvSpPr>
            <a:spLocks noChangeArrowheads="1"/>
          </p:cNvSpPr>
          <p:nvPr/>
        </p:nvSpPr>
        <p:spPr bwMode="auto">
          <a:xfrm>
            <a:off x="4487863" y="1341438"/>
            <a:ext cx="42862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	</a:t>
            </a:r>
            <a:r>
              <a:rPr lang="ru-RU" sz="2000" b="1"/>
              <a:t>Искусство плаката в наши дни многожанровое. </a:t>
            </a:r>
          </a:p>
          <a:p>
            <a:r>
              <a:rPr lang="ru-RU" sz="2000" b="1"/>
              <a:t>	Плакат </a:t>
            </a:r>
            <a:r>
              <a:rPr lang="ru-RU" sz="2000" b="1">
                <a:solidFill>
                  <a:srgbClr val="800000"/>
                </a:solidFill>
              </a:rPr>
              <a:t>бывает: политический, театральный, киноплакат, рекламный, цирковой и экологический. </a:t>
            </a:r>
          </a:p>
        </p:txBody>
      </p:sp>
      <p:sp>
        <p:nvSpPr>
          <p:cNvPr id="8197" name="Прямоугольник 1"/>
          <p:cNvSpPr>
            <a:spLocks noChangeArrowheads="1"/>
          </p:cNvSpPr>
          <p:nvPr/>
        </p:nvSpPr>
        <p:spPr bwMode="auto">
          <a:xfrm>
            <a:off x="683568" y="3717032"/>
            <a:ext cx="482453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200" dirty="0"/>
              <a:t>	</a:t>
            </a:r>
            <a:r>
              <a:rPr lang="ru-RU" sz="2000" b="1" dirty="0"/>
              <a:t>Изображение и шрифт должны показать идею плаката. </a:t>
            </a:r>
            <a:r>
              <a:rPr lang="ru-RU" sz="2000" b="1" dirty="0">
                <a:solidFill>
                  <a:srgbClr val="C00000"/>
                </a:solidFill>
              </a:rPr>
              <a:t>Цвет шрифта </a:t>
            </a:r>
            <a:r>
              <a:rPr lang="ru-RU" sz="2000" b="1" dirty="0"/>
              <a:t>привлекает внимание и вызывает особое отношение к изображению, представленному на плакате. </a:t>
            </a:r>
            <a:r>
              <a:rPr lang="ru-RU" sz="2000" b="1" dirty="0">
                <a:solidFill>
                  <a:srgbClr val="800000"/>
                </a:solidFill>
              </a:rPr>
              <a:t>Шрифтовой плакат </a:t>
            </a:r>
            <a:r>
              <a:rPr lang="ru-RU" sz="2000" b="1" dirty="0"/>
              <a:t>- распространённый вид наглядной агитации. </a:t>
            </a:r>
          </a:p>
        </p:txBody>
      </p:sp>
      <p:pic>
        <p:nvPicPr>
          <p:cNvPr id="8198" name="Picture 4" descr="https://im2-tub-ru.yandex.net/i?id=c922cbfad5ca6787981716f7b14a8b33&amp;n=33&amp;h=190&amp;w=3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16832"/>
            <a:ext cx="36195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AutoShape 6" descr="http://mapkc.ru/extensions/hcs_image_uploader/uploads/50000/7500/57914/p16lohh0d6b8l1ua73lg1iq6d6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200" name="Picture 8" descr="http://mapkc.ru/extensions/hcs_image_uploader/uploads/50000/7500/57914/p16lohh0d6b8l1ua73lg1iq6d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737" y="4138613"/>
            <a:ext cx="3624263" cy="271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9115-E5E5-4637-85E5-91F5F64FA6BE}" type="slidenum">
              <a:rPr lang="ru-RU" smtClean="0"/>
              <a:pPr>
                <a:defRPr/>
              </a:pPr>
              <a:t>15</a:t>
            </a:fld>
            <a:endParaRPr lang="ru-RU" smtClean="0"/>
          </a:p>
        </p:txBody>
      </p:sp>
      <p:sp>
        <p:nvSpPr>
          <p:cNvPr id="9219" name="Прямоугольник 1"/>
          <p:cNvSpPr>
            <a:spLocks noChangeArrowheads="1"/>
          </p:cNvSpPr>
          <p:nvPr/>
        </p:nvSpPr>
        <p:spPr bwMode="auto">
          <a:xfrm>
            <a:off x="755576" y="476671"/>
            <a:ext cx="453650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100" dirty="0"/>
              <a:t>	</a:t>
            </a:r>
            <a:r>
              <a:rPr lang="ru-RU" sz="2100" b="1" dirty="0"/>
              <a:t>Специфика образного языка плаката: </a:t>
            </a:r>
            <a:r>
              <a:rPr lang="ru-RU" sz="2100" b="1" dirty="0">
                <a:solidFill>
                  <a:srgbClr val="800000"/>
                </a:solidFill>
              </a:rPr>
              <a:t>ясность образа, броскость, декоративность. </a:t>
            </a:r>
          </a:p>
          <a:p>
            <a:r>
              <a:rPr lang="ru-RU" sz="2100" b="1" dirty="0"/>
              <a:t>	Прежде всего необходимо  наметить и решить  композицию плаката.</a:t>
            </a:r>
          </a:p>
          <a:p>
            <a:r>
              <a:rPr lang="ru-RU" sz="2100" b="1" dirty="0"/>
              <a:t>	При </a:t>
            </a:r>
            <a:r>
              <a:rPr lang="ru-RU" sz="2100" b="1" dirty="0">
                <a:solidFill>
                  <a:srgbClr val="800000"/>
                </a:solidFill>
              </a:rPr>
              <a:t>симметричной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/>
              <a:t>композиции на плакате доминирует центральная фигура. </a:t>
            </a:r>
            <a:r>
              <a:rPr lang="ru-RU" sz="2100" b="1" dirty="0">
                <a:solidFill>
                  <a:srgbClr val="800000"/>
                </a:solidFill>
              </a:rPr>
              <a:t>Ассиметричная</a:t>
            </a:r>
            <a:r>
              <a:rPr lang="ru-RU" sz="2100" b="1" dirty="0"/>
              <a:t>, наоборот, представляет собой как бы фрагмент, часть какого-то большого целого. А внимание акцентируется на движении. </a:t>
            </a:r>
          </a:p>
          <a:p>
            <a:r>
              <a:rPr lang="ru-RU" sz="2100" b="1" dirty="0"/>
              <a:t>	Существует и </a:t>
            </a:r>
            <a:r>
              <a:rPr lang="ru-RU" sz="2100" b="1" dirty="0">
                <a:solidFill>
                  <a:srgbClr val="800000"/>
                </a:solidFill>
              </a:rPr>
              <a:t>линейное, диагональное построение композиции. </a:t>
            </a:r>
          </a:p>
        </p:txBody>
      </p:sp>
      <p:pic>
        <p:nvPicPr>
          <p:cNvPr id="9221" name="Picture 4" descr="http://yumorlife.ru/files/1/images_42/image_72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4197350"/>
            <a:ext cx="3995737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http://m.spb.kp.ru/share/i/4/866256/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32656"/>
            <a:ext cx="2664296" cy="377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Композиционный центр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61988" y="1905000"/>
            <a:ext cx="2867025" cy="94297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smtClean="0"/>
              <a:t>В центре произведения</a:t>
            </a:r>
          </a:p>
          <a:p>
            <a:pPr eaLnBrk="1" hangingPunct="1"/>
            <a:endParaRPr lang="ru-RU" smtClean="0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19625" y="1905000"/>
            <a:ext cx="2309813" cy="6143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smtClean="0"/>
              <a:t>смещение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116013" y="2924175"/>
            <a:ext cx="2447925" cy="2809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2" name="Oval 6"/>
          <p:cNvSpPr>
            <a:spLocks noChangeArrowheads="1"/>
          </p:cNvSpPr>
          <p:nvPr/>
        </p:nvSpPr>
        <p:spPr bwMode="auto">
          <a:xfrm>
            <a:off x="1908175" y="3933825"/>
            <a:ext cx="771525" cy="769938"/>
          </a:xfrm>
          <a:prstGeom prst="ellipse">
            <a:avLst/>
          </a:prstGeom>
          <a:solidFill>
            <a:srgbClr val="0099FF"/>
          </a:solidFill>
          <a:ln w="9525">
            <a:solidFill>
              <a:srgbClr val="00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4932363" y="2924175"/>
            <a:ext cx="2519362" cy="2809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5292725" y="4437063"/>
            <a:ext cx="792163" cy="769937"/>
          </a:xfrm>
          <a:prstGeom prst="ellipse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1116013" y="2924175"/>
            <a:ext cx="2447925" cy="280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H="1">
            <a:off x="1116013" y="2924175"/>
            <a:ext cx="2447925" cy="280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5724525" y="2924175"/>
            <a:ext cx="0" cy="280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6588125" y="2924175"/>
            <a:ext cx="0" cy="280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34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build="p"/>
      <p:bldP spid="1034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023" y="476672"/>
            <a:ext cx="6965245" cy="1296145"/>
          </a:xfrm>
        </p:spPr>
        <p:txBody>
          <a:bodyPr/>
          <a:lstStyle/>
          <a:p>
            <a:pPr eaLnBrk="1" hangingPunct="1"/>
            <a:r>
              <a:rPr lang="ru-RU" dirty="0" smtClean="0"/>
              <a:t>Передача пространства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1628800"/>
            <a:ext cx="2651125" cy="936104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dirty="0" smtClean="0"/>
              <a:t>линейная перспектива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19625" y="1905000"/>
            <a:ext cx="2581275" cy="877888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smtClean="0"/>
              <a:t>Воздушная перспектива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900113" y="2781300"/>
            <a:ext cx="2592387" cy="33131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187450" y="4724400"/>
            <a:ext cx="503238" cy="482600"/>
          </a:xfrm>
          <a:prstGeom prst="rect">
            <a:avLst/>
          </a:prstGeom>
          <a:gradFill rotWithShape="1">
            <a:gsLst>
              <a:gs pos="0">
                <a:srgbClr val="F5F3A9"/>
              </a:gs>
              <a:gs pos="100000">
                <a:srgbClr val="FF9966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996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555875" y="4724400"/>
            <a:ext cx="625475" cy="647700"/>
          </a:xfrm>
          <a:prstGeom prst="rect">
            <a:avLst/>
          </a:prstGeom>
          <a:gradFill rotWithShape="1">
            <a:gsLst>
              <a:gs pos="0">
                <a:srgbClr val="FF9966"/>
              </a:gs>
              <a:gs pos="100000">
                <a:srgbClr val="F5F3A9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996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V="1">
            <a:off x="900113" y="3573463"/>
            <a:ext cx="2592387" cy="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5003800" y="2852738"/>
            <a:ext cx="2663825" cy="338455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5003800" y="3716338"/>
            <a:ext cx="266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 rot="7884945">
            <a:off x="5795963" y="3429000"/>
            <a:ext cx="576262" cy="433388"/>
          </a:xfrm>
          <a:prstGeom prst="lightningBolt">
            <a:avLst/>
          </a:prstGeom>
          <a:gradFill rotWithShape="1">
            <a:gsLst>
              <a:gs pos="0">
                <a:srgbClr val="008000"/>
              </a:gs>
              <a:gs pos="100000">
                <a:srgbClr val="CC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 rot="7461958">
            <a:off x="5303838" y="3346450"/>
            <a:ext cx="554037" cy="576263"/>
          </a:xfrm>
          <a:prstGeom prst="lightningBolt">
            <a:avLst/>
          </a:prstGeom>
          <a:gradFill rotWithShape="1">
            <a:gsLst>
              <a:gs pos="0">
                <a:schemeClr val="accent1"/>
              </a:gs>
              <a:gs pos="100000">
                <a:srgbClr val="008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6948488" y="4868863"/>
            <a:ext cx="71437" cy="144462"/>
          </a:xfrm>
          <a:prstGeom prst="cloudCallout">
            <a:avLst>
              <a:gd name="adj1" fmla="val -205556"/>
              <a:gd name="adj2" fmla="val 33241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2000" b="0"/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6227763" y="4005263"/>
            <a:ext cx="1130300" cy="969962"/>
          </a:xfrm>
          <a:prstGeom prst="cloudCallout">
            <a:avLst>
              <a:gd name="adj1" fmla="val -25843"/>
              <a:gd name="adj2" fmla="val 62602"/>
            </a:avLst>
          </a:prstGeom>
          <a:solidFill>
            <a:srgbClr val="66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2000" b="0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6516688" y="5013325"/>
            <a:ext cx="142875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6877050" y="4941888"/>
            <a:ext cx="287338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 rot="10800000">
            <a:off x="6372225" y="3573463"/>
            <a:ext cx="914400" cy="142875"/>
          </a:xfrm>
          <a:prstGeom prst="cloudCallout">
            <a:avLst>
              <a:gd name="adj1" fmla="val -43750"/>
              <a:gd name="adj2" fmla="val 26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10800000"/>
          <a:lstStyle/>
          <a:p>
            <a:pPr algn="ctr"/>
            <a:endParaRPr lang="ru-RU" sz="2000" b="0"/>
          </a:p>
        </p:txBody>
      </p:sp>
      <p:pic>
        <p:nvPicPr>
          <p:cNvPr id="65540" name="Picture 4" descr="img2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3716338"/>
            <a:ext cx="149225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 descr="img2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4625975"/>
            <a:ext cx="14287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5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5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05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/>
      <p:bldP spid="105475" grpId="0" build="p"/>
      <p:bldP spid="10547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023" y="548680"/>
            <a:ext cx="6965245" cy="1471387"/>
          </a:xfrm>
        </p:spPr>
        <p:txBody>
          <a:bodyPr/>
          <a:lstStyle/>
          <a:p>
            <a:pPr eaLnBrk="1" hangingPunct="1"/>
            <a:r>
              <a:rPr lang="ru-RU" smtClean="0"/>
              <a:t>КОМПОЗИЦИЯ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61988" y="1700808"/>
            <a:ext cx="2829892" cy="88523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sz="2400" dirty="0" smtClean="0"/>
              <a:t>симметричная</a:t>
            </a:r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19625" y="1772816"/>
            <a:ext cx="2717800" cy="813222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sz="2400" dirty="0" smtClean="0"/>
              <a:t>асимметричная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395288" y="2492375"/>
            <a:ext cx="3024187" cy="381635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4932363" y="2492375"/>
            <a:ext cx="2809875" cy="374491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 rot="-1530101">
            <a:off x="1989138" y="3057525"/>
            <a:ext cx="1141412" cy="1223963"/>
          </a:xfrm>
          <a:prstGeom prst="cloudCallout">
            <a:avLst>
              <a:gd name="adj1" fmla="val -3227"/>
              <a:gd name="adj2" fmla="val 27273"/>
            </a:avLst>
          </a:prstGeom>
          <a:solidFill>
            <a:schemeClr val="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2000" b="0"/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 rot="-822792">
            <a:off x="606425" y="3162300"/>
            <a:ext cx="1138238" cy="1274763"/>
          </a:xfrm>
          <a:prstGeom prst="cloudCallout">
            <a:avLst>
              <a:gd name="adj1" fmla="val -25773"/>
              <a:gd name="adj2" fmla="val 24125"/>
            </a:avLst>
          </a:prstGeom>
          <a:solidFill>
            <a:schemeClr val="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2000" b="0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900113" y="4437063"/>
            <a:ext cx="142875" cy="129698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1331913" y="4437063"/>
            <a:ext cx="287337" cy="13684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2411413" y="43656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2051050" y="4292600"/>
            <a:ext cx="360363" cy="15843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2700338" y="4221163"/>
            <a:ext cx="215900" cy="15113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8" name="Arc 14"/>
          <p:cNvSpPr>
            <a:spLocks/>
          </p:cNvSpPr>
          <p:nvPr/>
        </p:nvSpPr>
        <p:spPr bwMode="auto">
          <a:xfrm rot="-1113619">
            <a:off x="598488" y="5408613"/>
            <a:ext cx="2455862" cy="1079500"/>
          </a:xfrm>
          <a:custGeom>
            <a:avLst/>
            <a:gdLst>
              <a:gd name="T0" fmla="*/ 0 w 23231"/>
              <a:gd name="T1" fmla="*/ 12982985 h 21600"/>
              <a:gd name="T2" fmla="*/ 2147483647 w 23231"/>
              <a:gd name="T3" fmla="*/ 2128039970 h 21600"/>
              <a:gd name="T4" fmla="*/ 2147483647 w 23231"/>
              <a:gd name="T5" fmla="*/ 2147483647 h 21600"/>
              <a:gd name="T6" fmla="*/ 0 60000 65536"/>
              <a:gd name="T7" fmla="*/ 0 60000 65536"/>
              <a:gd name="T8" fmla="*/ 0 60000 65536"/>
              <a:gd name="T9" fmla="*/ 0 w 23231"/>
              <a:gd name="T10" fmla="*/ 0 h 21600"/>
              <a:gd name="T11" fmla="*/ 23231 w 2323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31" h="21600" fill="none" extrusionOk="0">
                <a:moveTo>
                  <a:pt x="-1" y="103"/>
                </a:moveTo>
                <a:cubicBezTo>
                  <a:pt x="703" y="34"/>
                  <a:pt x="1409" y="-1"/>
                  <a:pt x="2116" y="0"/>
                </a:cubicBezTo>
                <a:cubicBezTo>
                  <a:pt x="12291" y="0"/>
                  <a:pt x="21086" y="7101"/>
                  <a:pt x="23230" y="17048"/>
                </a:cubicBezTo>
              </a:path>
              <a:path w="23231" h="21600" stroke="0" extrusionOk="0">
                <a:moveTo>
                  <a:pt x="-1" y="103"/>
                </a:moveTo>
                <a:cubicBezTo>
                  <a:pt x="703" y="34"/>
                  <a:pt x="1409" y="-1"/>
                  <a:pt x="2116" y="0"/>
                </a:cubicBezTo>
                <a:cubicBezTo>
                  <a:pt x="12291" y="0"/>
                  <a:pt x="21086" y="7101"/>
                  <a:pt x="23230" y="17048"/>
                </a:cubicBezTo>
                <a:lnTo>
                  <a:pt x="2116" y="21600"/>
                </a:lnTo>
                <a:close/>
              </a:path>
            </a:pathLst>
          </a:cu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9" name="AutoShape 15"/>
          <p:cNvSpPr>
            <a:spLocks noChangeArrowheads="1"/>
          </p:cNvSpPr>
          <p:nvPr/>
        </p:nvSpPr>
        <p:spPr bwMode="auto">
          <a:xfrm rot="-3448630">
            <a:off x="6386512" y="3008313"/>
            <a:ext cx="1203325" cy="1079500"/>
          </a:xfrm>
          <a:prstGeom prst="cloudCallout">
            <a:avLst>
              <a:gd name="adj1" fmla="val -49713"/>
              <a:gd name="adj2" fmla="val 18866"/>
            </a:avLst>
          </a:prstGeom>
          <a:solidFill>
            <a:schemeClr val="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vert="eaVert"/>
          <a:lstStyle/>
          <a:p>
            <a:pPr algn="ctr"/>
            <a:endParaRPr lang="ru-RU" sz="2000" b="0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6443663" y="4076700"/>
            <a:ext cx="360362" cy="194468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7092950" y="4076700"/>
            <a:ext cx="215900" cy="194468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2" name="Arc 18"/>
          <p:cNvSpPr>
            <a:spLocks/>
          </p:cNvSpPr>
          <p:nvPr/>
        </p:nvSpPr>
        <p:spPr bwMode="auto">
          <a:xfrm rot="9797220" flipH="1" flipV="1">
            <a:off x="4699000" y="5630863"/>
            <a:ext cx="2949575" cy="846137"/>
          </a:xfrm>
          <a:custGeom>
            <a:avLst/>
            <a:gdLst>
              <a:gd name="T0" fmla="*/ 0 w 20643"/>
              <a:gd name="T1" fmla="*/ 0 h 21600"/>
              <a:gd name="T2" fmla="*/ 2147483647 w 20643"/>
              <a:gd name="T3" fmla="*/ 916166414 h 21600"/>
              <a:gd name="T4" fmla="*/ 0 w 20643"/>
              <a:gd name="T5" fmla="*/ 1298417754 h 21600"/>
              <a:gd name="T6" fmla="*/ 0 60000 65536"/>
              <a:gd name="T7" fmla="*/ 0 60000 65536"/>
              <a:gd name="T8" fmla="*/ 0 60000 65536"/>
              <a:gd name="T9" fmla="*/ 0 w 20643"/>
              <a:gd name="T10" fmla="*/ 0 h 21600"/>
              <a:gd name="T11" fmla="*/ 20643 w 2064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43" h="21600" fill="none" extrusionOk="0">
                <a:moveTo>
                  <a:pt x="-1" y="0"/>
                </a:moveTo>
                <a:cubicBezTo>
                  <a:pt x="9479" y="0"/>
                  <a:pt x="17851" y="6181"/>
                  <a:pt x="20642" y="15241"/>
                </a:cubicBezTo>
              </a:path>
              <a:path w="20643" h="21600" stroke="0" extrusionOk="0">
                <a:moveTo>
                  <a:pt x="-1" y="0"/>
                </a:moveTo>
                <a:cubicBezTo>
                  <a:pt x="9479" y="0"/>
                  <a:pt x="17851" y="6181"/>
                  <a:pt x="20642" y="15241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3" grpId="0" build="p"/>
      <p:bldP spid="10752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82A84-BDB7-4037-8859-7A54F7A8D8CC}" type="slidenum">
              <a:rPr lang="ru-RU" smtClean="0"/>
              <a:pPr>
                <a:defRPr/>
              </a:pPr>
              <a:t>19</a:t>
            </a:fld>
            <a:endParaRPr lang="ru-RU" smtClean="0"/>
          </a:p>
        </p:txBody>
      </p:sp>
      <p:sp>
        <p:nvSpPr>
          <p:cNvPr id="10243" name="Прямоугольник 1"/>
          <p:cNvSpPr>
            <a:spLocks noChangeArrowheads="1"/>
          </p:cNvSpPr>
          <p:nvPr/>
        </p:nvSpPr>
        <p:spPr bwMode="auto">
          <a:xfrm>
            <a:off x="755577" y="692695"/>
            <a:ext cx="756084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	</a:t>
            </a:r>
            <a:r>
              <a:rPr lang="ru-RU" sz="2200" b="1" dirty="0"/>
              <a:t>В изображении на плакате должны иметь место только те </a:t>
            </a:r>
            <a:r>
              <a:rPr lang="ru-RU" sz="2200" b="1" dirty="0">
                <a:solidFill>
                  <a:srgbClr val="FF0000"/>
                </a:solidFill>
              </a:rPr>
              <a:t>вещи, которые несут ясные смысловые функции. </a:t>
            </a:r>
          </a:p>
          <a:p>
            <a:pPr algn="just"/>
            <a:r>
              <a:rPr lang="ru-RU" sz="2200" b="1" dirty="0"/>
              <a:t> 	</a:t>
            </a:r>
            <a:r>
              <a:rPr lang="ru-RU" sz="2200" b="1" dirty="0">
                <a:solidFill>
                  <a:srgbClr val="FF0000"/>
                </a:solidFill>
              </a:rPr>
              <a:t>Плакат </a:t>
            </a:r>
            <a:r>
              <a:rPr lang="ru-RU" sz="2200" b="1" dirty="0"/>
              <a:t>— это не живопись, здесь не всегда необходима передача цветовых нюансов и изображение мельчайших деталей.</a:t>
            </a:r>
          </a:p>
        </p:txBody>
      </p:sp>
      <p:pic>
        <p:nvPicPr>
          <p:cNvPr id="10244" name="Picture 2" descr="http://baykonur.kaluga.ru/mkportal/modules/gallery/album/a_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95662"/>
            <a:ext cx="2259013" cy="346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http://dnepr.comments.ua/images/DSCN2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395662"/>
            <a:ext cx="2695575" cy="346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8" descr="http://istandist.com/wp-content/uploads/2015/07/a-faldina-a-faldina-menu-of-a-pensioner2-2006-a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395662"/>
            <a:ext cx="2308225" cy="346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632848" cy="18002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Цель урока: формировать представления об эмоциональной выразительности  плоскостной композиции с использованием противопоставления, контраста, а также показать гармонию в композиции.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708920"/>
            <a:ext cx="7787208" cy="341724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Закрепить усвоение теоретических понятий при помощи практической деятельности</a:t>
            </a:r>
          </a:p>
          <a:p>
            <a:r>
              <a:rPr lang="ru-RU" dirty="0" smtClean="0"/>
              <a:t>Продолжить формирование умений и навыков макетирования и конструирования</a:t>
            </a:r>
          </a:p>
          <a:p>
            <a:r>
              <a:rPr lang="ru-RU" dirty="0" smtClean="0"/>
              <a:t>Формировать эстетический вкус, аккуратность, дизайнерский подход к рабочему процессу.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861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Содержимое 3" descr="poster-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152400"/>
            <a:ext cx="3736975" cy="2667000"/>
          </a:xfrm>
        </p:spPr>
      </p:pic>
      <p:pic>
        <p:nvPicPr>
          <p:cNvPr id="12291" name="Рисунок 4" descr="1256118040_plakat-po-pb-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2400"/>
            <a:ext cx="381000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550" y="2971800"/>
            <a:ext cx="2468563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Рисунок 6" descr="m_3597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2971800"/>
            <a:ext cx="24225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Рисунок 7" descr="img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3460750"/>
            <a:ext cx="35052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Содержимое 3" descr="1a02f44f35e1328f4e4d3a5b9c4efe4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8600"/>
            <a:ext cx="3413125" cy="2286000"/>
          </a:xfrm>
        </p:spPr>
      </p:pic>
      <p:pic>
        <p:nvPicPr>
          <p:cNvPr id="14339" name="Рисунок 4" descr="DSC_0012_11.jpg"/>
          <p:cNvPicPr>
            <a:picLocks noChangeAspect="1"/>
          </p:cNvPicPr>
          <p:nvPr/>
        </p:nvPicPr>
        <p:blipFill>
          <a:blip r:embed="rId3" cstate="print"/>
          <a:srcRect l="12755" t="17960" r="14966" b="17384"/>
          <a:stretch>
            <a:fillRect/>
          </a:stretch>
        </p:blipFill>
        <p:spPr bwMode="auto">
          <a:xfrm>
            <a:off x="3810000" y="152400"/>
            <a:ext cx="244633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6" descr="DSC_0017.JPG"/>
          <p:cNvPicPr>
            <a:picLocks noChangeAspect="1"/>
          </p:cNvPicPr>
          <p:nvPr/>
        </p:nvPicPr>
        <p:blipFill>
          <a:blip r:embed="rId4" cstate="print"/>
          <a:srcRect l="15987" t="16667" r="20238" b="20833"/>
          <a:stretch>
            <a:fillRect/>
          </a:stretch>
        </p:blipFill>
        <p:spPr bwMode="auto">
          <a:xfrm>
            <a:off x="6400800" y="152400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7" descr="84689937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2667000"/>
            <a:ext cx="2849563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8" descr="14-16_1mesto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3124200"/>
            <a:ext cx="274637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9" descr="404124574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4200" y="34290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Творческое задание: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773238"/>
            <a:ext cx="8709099" cy="41148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Выполнить макет плаката: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(на выбор, с последующей защитой)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Юбилей школы 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ЗОЖ (здоровый образ жизни);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Экологический;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«Твори добро»;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ПДД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Реклама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Кино и т.д.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heaclub.ru/images/heaclub/2016/12/7/atvirukais-valenti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296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flora2000.ru/images/content/Idei-na-14-fevralya-photo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0542" y="25589"/>
            <a:ext cx="638621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pdb/38069/250dd11f-1d78-4af2-bef1-fcd991594fd9/s8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549" y="2143033"/>
            <a:ext cx="1684404" cy="197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koffkindom.ru/wp-content/uploads/2015/01/two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8856" y="2119084"/>
            <a:ext cx="1494548" cy="200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im0-tub-ru.yandex.net/i?id=fc297b241f21a19dad80abded9f5497b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42411" y="381990"/>
            <a:ext cx="1931423" cy="144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age1.thematicnews.com/uploads/images/00/00/42/2016/03/06/db4c3edcb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549" y="4120118"/>
            <a:ext cx="3815462" cy="277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im0-tub-ru.yandex.net/i?id=56ae1b79e071910bf2002281449e8e88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4937" y="2198258"/>
            <a:ext cx="3394766" cy="177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arttribute.ru/wp-content/gallery/zhenskie/7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8116" y="2150823"/>
            <a:ext cx="233682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propodarochek.ru/wp-content/uploads/2017/05/58c7d1879690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7536" y="4120117"/>
            <a:ext cx="2352262" cy="176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kolobok-kolobok.ru/wp-content/uploads/2012/09/Otkryitka-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0007" y="4151742"/>
            <a:ext cx="1610533" cy="214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ped-kopilka.ru/upload/blogs2/2016/2/40773_dd6d130547e060e7dec5346cdd82aa13.jpg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2555" y="4711352"/>
            <a:ext cx="164454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955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ОТКРЫТКИ-     мини-плакаты.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060848"/>
            <a:ext cx="3816424" cy="402188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Среди множества плакатов есть как  бы мини-плакаты-  это открытки .В открытке ,как  и  в плакате, очень важно, как сочетаются изображения и шрифт. Текст открытки обычно бывает кратким , 2-3 слова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3075" name="Picture 3" descr="C:\Users\Андрей\Documents\Pictures\открытки советские\image_4d0874c133ce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360040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477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открытки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Так что такое открытка? Милый сувенир? Просто знак внимания? Ещё открытка-это повод открыть в себе новые эмоции и способы  выразить чувства.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518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580" y="116632"/>
            <a:ext cx="7560840" cy="1584176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>
                <a:solidFill>
                  <a:srgbClr val="C00000"/>
                </a:solidFill>
              </a:rPr>
              <a:t>В этих работах соблюдаются правила дизайнерской грамоты: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ru-RU" sz="3600" dirty="0" smtClean="0"/>
              <a:t>Текст легко читаем и контрастен по отношению к фону.</a:t>
            </a:r>
          </a:p>
          <a:p>
            <a:r>
              <a:rPr lang="ru-RU" dirty="0" smtClean="0"/>
              <a:t>.</a:t>
            </a:r>
          </a:p>
        </p:txBody>
      </p:sp>
      <p:pic>
        <p:nvPicPr>
          <p:cNvPr id="5122" name="Picture 2" descr="C:\Users\Андрей\Documents\Pictures\открытки\0_adfa5_24276b9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352839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55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открытки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pPr lvl="2"/>
            <a:r>
              <a:rPr lang="ru-RU" sz="4000" dirty="0" smtClean="0"/>
              <a:t>Буквы и строки аккуратно выклеены.</a:t>
            </a:r>
            <a:endParaRPr lang="ru-RU" sz="4000" dirty="0"/>
          </a:p>
        </p:txBody>
      </p:sp>
      <p:pic>
        <p:nvPicPr>
          <p:cNvPr id="7170" name="Picture 2" descr="C:\Users\Андрей\Documents\Pictures\открытки\8892f004fa9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0848"/>
            <a:ext cx="3528392" cy="416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523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открытки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lvl="2"/>
            <a:r>
              <a:rPr lang="ru-RU" sz="3600" dirty="0" smtClean="0"/>
              <a:t>Характер шрифта  и характер изображения сочетаются и гармоничны по форме и цвету.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ндрей\Documents\Pictures\плакаты ВОВ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988840"/>
            <a:ext cx="352839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027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открытки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 smtClean="0"/>
              <a:t>Тема открытки раскрывается не только в изображении и тексте ,но и в её конструкции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 descr="C:\Users\Андрей\Documents\Pictures\открытки  авторские\70d1dd9fee57cfb192477892598797b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370710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662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67426F-326B-40AC-80C0-18696B88B2A5}" type="slidenum">
              <a:rPr lang="ru-RU" smtClean="0">
                <a:latin typeface="Arial" pitchFamily="34" charset="0"/>
              </a:rPr>
              <a:pPr/>
              <a:t>3</a:t>
            </a:fld>
            <a:endParaRPr lang="ru-RU" dirty="0" smtClean="0"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344850"/>
            <a:ext cx="4032448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i="1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Виды графики</a:t>
            </a:r>
            <a:endParaRPr lang="ru-RU" sz="4000" spc="50" dirty="0">
              <a:ln w="11430"/>
              <a:solidFill>
                <a:srgbClr val="8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100" name="Прямоугольник 6"/>
          <p:cNvSpPr>
            <a:spLocks noChangeArrowheads="1"/>
          </p:cNvSpPr>
          <p:nvPr/>
        </p:nvSpPr>
        <p:spPr bwMode="auto">
          <a:xfrm>
            <a:off x="1187450" y="539750"/>
            <a:ext cx="25924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800000"/>
                </a:solidFill>
              </a:rPr>
              <a:t>Графика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83568" y="904875"/>
            <a:ext cx="4464496" cy="55689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2800" dirty="0" smtClean="0">
                <a:cs typeface="Arial" pitchFamily="34" charset="0"/>
              </a:rPr>
              <a:t>	 (от гр. </a:t>
            </a:r>
            <a:r>
              <a:rPr lang="ru-RU" sz="2800" dirty="0" err="1" smtClean="0">
                <a:cs typeface="Arial" pitchFamily="34" charset="0"/>
              </a:rPr>
              <a:t>grapho</a:t>
            </a:r>
            <a:r>
              <a:rPr lang="ru-RU" sz="2800" dirty="0" smtClean="0">
                <a:cs typeface="Arial" pitchFamily="34" charset="0"/>
              </a:rPr>
              <a:t> - пишу, рисую) - вид изобразительного искусства, который связан с изображением на плоскости. 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2800" dirty="0" smtClean="0">
                <a:cs typeface="Arial" pitchFamily="34" charset="0"/>
              </a:rPr>
              <a:t>Графика объединяет </a:t>
            </a:r>
            <a:r>
              <a:rPr lang="ru-RU" sz="2800" dirty="0" smtClean="0">
                <a:solidFill>
                  <a:srgbClr val="FF0000"/>
                </a:solidFill>
                <a:cs typeface="Arial" pitchFamily="34" charset="0"/>
              </a:rPr>
              <a:t>рисунок</a:t>
            </a:r>
            <a:r>
              <a:rPr lang="ru-RU" sz="2800" dirty="0" smtClean="0">
                <a:cs typeface="Arial" pitchFamily="34" charset="0"/>
              </a:rPr>
              <a:t>, как самостоятельную область, и различные </a:t>
            </a:r>
            <a:r>
              <a:rPr lang="ru-RU" sz="2800" dirty="0" smtClean="0">
                <a:solidFill>
                  <a:srgbClr val="FF0000"/>
                </a:solidFill>
                <a:cs typeface="Arial" pitchFamily="34" charset="0"/>
              </a:rPr>
              <a:t>виды печатной графики</a:t>
            </a:r>
            <a:r>
              <a:rPr lang="ru-RU" sz="2800" dirty="0" smtClean="0">
                <a:cs typeface="Arial" pitchFamily="34" charset="0"/>
              </a:rPr>
              <a:t>: гравюру на дереве (ксилография), гравюру на металле (офорт),гравюру на картоне и др</a:t>
            </a:r>
            <a:r>
              <a:rPr lang="ru-RU" sz="2800" i="1" dirty="0" smtClean="0">
                <a:cs typeface="Arial" pitchFamily="34" charset="0"/>
              </a:rPr>
              <a:t>.</a:t>
            </a:r>
            <a:endParaRPr lang="ru-RU" sz="2800" i="1" dirty="0"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5292080" y="1524626"/>
            <a:ext cx="2664296" cy="10402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Станковая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5292080" y="3169808"/>
            <a:ext cx="2664296" cy="10402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</a:t>
            </a: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Книжная</a:t>
            </a: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5400092" y="4869160"/>
            <a:ext cx="2664296" cy="10402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    </a:t>
            </a: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Прикладная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4942"/>
            <a:ext cx="3008313" cy="116205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открытки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1556792"/>
            <a:ext cx="2736304" cy="46910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Бывают открытки и более сложной конструкции.</a:t>
            </a:r>
            <a:endParaRPr lang="ru-RU" sz="4000" dirty="0"/>
          </a:p>
        </p:txBody>
      </p:sp>
      <p:pic>
        <p:nvPicPr>
          <p:cNvPr id="9218" name="Picture 2" descr="C:\Users\Андрей\Documents\Pictures\открытки  авторские\novye_8_marta_048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3384376" cy="50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988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085890" y="836972"/>
            <a:ext cx="3064827" cy="1223949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Эскиз открытки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39593" y="2348527"/>
            <a:ext cx="3048891" cy="3673106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Начните работу над открыткой с создания небольшого карандашного эскиза, в котором наметьте расположение текста и изображения              .  Эскиз   поможет вам быстрее и точнее выразить свой замысел и придать ему  художественную выразительность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42" name="Picture 2" descr="C:\Users\Андрей\Documents\Pictures\открытки  авторские\86857419_1336313305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96753"/>
            <a:ext cx="374441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023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008313" cy="116205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материалы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332656"/>
            <a:ext cx="3847854" cy="585311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1412777"/>
            <a:ext cx="3672408" cy="4464496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/>
              <a:t>Открытки можно делать из чего угодно. Для основы  берём плотную бумагу или картон. Ленточки , стразы, пуговки , объёмные наклейки-всё это придаст шарм и очарование. Про клей-главное чтобы хорошо держал  и не «волновал « бумагу. </a:t>
            </a:r>
            <a:r>
              <a:rPr lang="ru-RU" sz="2800" dirty="0"/>
              <a:t>В</a:t>
            </a:r>
            <a:r>
              <a:rPr lang="ru-RU" sz="2800" dirty="0" smtClean="0"/>
              <a:t>озьмите с  собой хорошее настроение и «в добрый путь».</a:t>
            </a:r>
            <a:endParaRPr lang="ru-RU" sz="2800" dirty="0"/>
          </a:p>
        </p:txBody>
      </p:sp>
      <p:pic>
        <p:nvPicPr>
          <p:cNvPr id="14338" name="Picture 2" descr="C:\Users\Андрей\Documents\Pictures\открытки  авторские\661725c95abe8b5d5bb99186105678f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345638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885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196753"/>
            <a:ext cx="5723468" cy="1080119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C00000"/>
                </a:solidFill>
              </a:rPr>
              <a:t>Задание: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2276872"/>
            <a:ext cx="5712179" cy="298375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Макетирование открытки в реальном формате .            Выбрав тему и жанр открытки, определите её конструкцию.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24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6965245" cy="100811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Зрительный ряд.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41267" y="1693660"/>
            <a:ext cx="4038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8200" y="1600200"/>
            <a:ext cx="410026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8" name="Picture 4" descr="C:\Users\Андрей\Documents\Pictures\открытки  авторские\f174a037263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3672408" cy="453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Андрей\Documents\Pictures\открытки  авторские\jannhild_tillykke_rikk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3816424" cy="451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203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6965245" cy="79208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Зрительный ряд.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8200" y="1412776"/>
            <a:ext cx="4038600" cy="47133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291" name="Picture 3" descr="C:\Users\Андрей\Documents\Pictures\открытки  авторские\73932768_3589969_S7304826g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369897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Андрей\Documents\Pictures\открытки  авторские\86229622_large_DSC_8958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8579" y="1412776"/>
            <a:ext cx="3555829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478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heaclub.ru/images/heaclub/2016/12/7/atvirukais-valenti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296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flora2000.ru/images/content/Idei-na-14-fevralya-photo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0542" y="25589"/>
            <a:ext cx="638621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pdb/38069/250dd11f-1d78-4af2-bef1-fcd991594fd9/s8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549" y="2143033"/>
            <a:ext cx="1684404" cy="197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koffkindom.ru/wp-content/uploads/2015/01/two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8856" y="2119084"/>
            <a:ext cx="1494548" cy="200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im0-tub-ru.yandex.net/i?id=fc297b241f21a19dad80abded9f5497b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42411" y="381990"/>
            <a:ext cx="1931423" cy="144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age1.thematicnews.com/uploads/images/00/00/42/2016/03/06/db4c3edcb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549" y="4120118"/>
            <a:ext cx="3815462" cy="277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im0-tub-ru.yandex.net/i?id=56ae1b79e071910bf2002281449e8e88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4937" y="2198258"/>
            <a:ext cx="3394766" cy="177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arttribute.ru/wp-content/gallery/zhenskie/7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8116" y="2150823"/>
            <a:ext cx="233682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propodarochek.ru/wp-content/uploads/2017/05/58c7d1879690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7536" y="4120117"/>
            <a:ext cx="2352262" cy="176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kolobok-kolobok.ru/wp-content/uploads/2012/09/Otkryitka-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0007" y="4151742"/>
            <a:ext cx="1610533" cy="214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ped-kopilka.ru/upload/blogs2/2016/2/40773_dd6d130547e060e7dec5346cdd82aa13.jpg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2555" y="4711352"/>
            <a:ext cx="164454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5778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Зрительный ряд.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Андрей\Documents\Pictures\открытки  авторские\83088499_4267534_prevu_1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784887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658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Идея открытки с воздушным шариком. -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404776"/>
            <a:ext cx="3744416" cy="2059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s-sharikami-7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0"/>
            <a:ext cx="2951399" cy="4554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Открытки воздушный шар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3239" y="3983"/>
            <a:ext cx="3044825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идеи открыток своими руками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7141" y="2533659"/>
            <a:ext cx="2898732" cy="195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Как сделать интересную открытку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56" y="4293096"/>
            <a:ext cx="3682947" cy="2282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Как сделать интересную открытку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1840" cy="4037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6" descr="https://avatars.mds.yandex.net/get-pdb/38069/250dd11f-1d78-4af2-bef1-fcd991594fd9/s8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9806" y="4598818"/>
            <a:ext cx="1684404" cy="197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249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На </a:t>
            </a:r>
            <a:r>
              <a:rPr lang="ru-RU" dirty="0" smtClean="0">
                <a:solidFill>
                  <a:srgbClr val="FF0000"/>
                </a:solidFill>
              </a:rPr>
              <a:t>следующий урок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Картон, </a:t>
            </a:r>
            <a:r>
              <a:rPr lang="ru-RU" dirty="0" err="1" smtClean="0"/>
              <a:t>цв.бумагу</a:t>
            </a:r>
            <a:r>
              <a:rPr lang="ru-RU" dirty="0" smtClean="0"/>
              <a:t>, ножницы, клей, альбом, карандаши</a:t>
            </a:r>
            <a:r>
              <a:rPr lang="ru-RU" smtClean="0"/>
              <a:t>, фломастеры.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Продумать дизайн открытки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8BCCAF0-CE03-491A-9BB1-0599B978E640}" type="slidenum">
              <a:rPr lang="ru-RU" smtClean="0">
                <a:latin typeface="Arial" pitchFamily="34" charset="0"/>
              </a:rPr>
              <a:pPr/>
              <a:t>4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5123" name="Прямоугольник 5"/>
          <p:cNvSpPr>
            <a:spLocks noChangeArrowheads="1"/>
          </p:cNvSpPr>
          <p:nvPr/>
        </p:nvSpPr>
        <p:spPr bwMode="auto">
          <a:xfrm>
            <a:off x="755576" y="1438275"/>
            <a:ext cx="3744416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cs typeface="Arial" pitchFamily="34" charset="0"/>
              </a:rPr>
              <a:t>Станковая графика украшает кабинеты, галереи, стены наших квартир</a:t>
            </a:r>
          </a:p>
        </p:txBody>
      </p:sp>
      <p:sp>
        <p:nvSpPr>
          <p:cNvPr id="5124" name="Прямоугольник 5"/>
          <p:cNvSpPr>
            <a:spLocks noChangeArrowheads="1"/>
          </p:cNvSpPr>
          <p:nvPr/>
        </p:nvSpPr>
        <p:spPr bwMode="auto">
          <a:xfrm>
            <a:off x="684213" y="333375"/>
            <a:ext cx="316706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cs typeface="Arial" pitchFamily="34" charset="0"/>
              </a:rPr>
              <a:t>Станковая </a:t>
            </a:r>
          </a:p>
          <a:p>
            <a:pPr algn="ctr"/>
            <a:r>
              <a:rPr lang="ru-RU" sz="3200" b="1" dirty="0">
                <a:solidFill>
                  <a:srgbClr val="800000"/>
                </a:solidFill>
                <a:cs typeface="Arial" pitchFamily="34" charset="0"/>
              </a:rPr>
              <a:t>графика</a:t>
            </a:r>
          </a:p>
        </p:txBody>
      </p:sp>
      <p:sp>
        <p:nvSpPr>
          <p:cNvPr id="5125" name="Прямоугольник 5"/>
          <p:cNvSpPr>
            <a:spLocks noChangeArrowheads="1"/>
          </p:cNvSpPr>
          <p:nvPr/>
        </p:nvSpPr>
        <p:spPr bwMode="auto">
          <a:xfrm>
            <a:off x="5292725" y="188641"/>
            <a:ext cx="31670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cs typeface="Arial" pitchFamily="34" charset="0"/>
              </a:rPr>
              <a:t>Книжная </a:t>
            </a:r>
          </a:p>
          <a:p>
            <a:pPr algn="ctr"/>
            <a:r>
              <a:rPr lang="ru-RU" sz="3200" b="1" dirty="0">
                <a:solidFill>
                  <a:srgbClr val="800000"/>
                </a:solidFill>
                <a:cs typeface="Arial" pitchFamily="34" charset="0"/>
              </a:rPr>
              <a:t>графика</a:t>
            </a:r>
          </a:p>
        </p:txBody>
      </p:sp>
      <p:sp>
        <p:nvSpPr>
          <p:cNvPr id="5126" name="Прямоугольник 8"/>
          <p:cNvSpPr>
            <a:spLocks noChangeArrowheads="1"/>
          </p:cNvSpPr>
          <p:nvPr/>
        </p:nvSpPr>
        <p:spPr bwMode="auto">
          <a:xfrm>
            <a:off x="4787900" y="1268761"/>
            <a:ext cx="36725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cs typeface="Arial" pitchFamily="34" charset="0"/>
              </a:rPr>
              <a:t>Художник иллюстрирует текст, дополняет его зрительными образами, помогая читателю понять замысел писателя.</a:t>
            </a:r>
          </a:p>
        </p:txBody>
      </p:sp>
      <p:pic>
        <p:nvPicPr>
          <p:cNvPr id="5127" name="Picture 7" descr="C:\Users\Алена\Desktop\открытый урок\document4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254375"/>
            <a:ext cx="3671888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C:\Users\Алена\Desktop\открытый урок\A67EB2CE6B2A347157E0628C7EB5BD322C6FD0AB9902F08142DDEA200AFAC6C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5688" y="3721100"/>
            <a:ext cx="3722687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 descr="C:\Users\Алена\Desktop\luberstre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" y="3017838"/>
            <a:ext cx="3810000" cy="279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C:\Users\Алена\Desktop\75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0950" y="3114675"/>
            <a:ext cx="2297113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 descr="C:\Users\Алена\Desktop\-IMG_37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8550" y="3017838"/>
            <a:ext cx="2519363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2" descr="C:\Users\Алена\Desktop\11v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2750" y="3254375"/>
            <a:ext cx="420687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13" descr="C:\Users\Алена\Desktop\00000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9813" y="3409950"/>
            <a:ext cx="2468562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4" descr="C:\Users\Алена\Desktop\1235663787_maraja01-03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725" y="3729038"/>
            <a:ext cx="247015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Picture 15" descr="C:\Users\Алена\Desktop\2tM974U46Ok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26013" y="3656013"/>
            <a:ext cx="3376612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818F43-EA67-4D31-BF6E-2921921BA24A}" type="slidenum">
              <a:rPr lang="ru-RU" smtClean="0">
                <a:latin typeface="Arial" pitchFamily="34" charset="0"/>
              </a:rPr>
              <a:pPr/>
              <a:t>5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6147" name="Прямоугольник 5"/>
          <p:cNvSpPr>
            <a:spLocks noChangeArrowheads="1"/>
          </p:cNvSpPr>
          <p:nvPr/>
        </p:nvSpPr>
        <p:spPr bwMode="auto">
          <a:xfrm>
            <a:off x="323850" y="333375"/>
            <a:ext cx="8496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cs typeface="Arial" pitchFamily="34" charset="0"/>
              </a:rPr>
              <a:t>Прикладная графика</a:t>
            </a:r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683568" y="1052513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Графика, с которой мы сталкиваемся в быту. Это плакаты, </a:t>
            </a:r>
            <a:r>
              <a:rPr lang="ru-RU" dirty="0" err="1"/>
              <a:t>рекламки</a:t>
            </a:r>
            <a:r>
              <a:rPr lang="ru-RU" dirty="0"/>
              <a:t>, яркая упаковка предметов обихода, визитки, поздравительные открытки</a:t>
            </a:r>
            <a:r>
              <a:rPr lang="ru-RU" dirty="0">
                <a:cs typeface="Arial" pitchFamily="34" charset="0"/>
              </a:rPr>
              <a:t>.</a:t>
            </a:r>
          </a:p>
        </p:txBody>
      </p:sp>
      <p:pic>
        <p:nvPicPr>
          <p:cNvPr id="6149" name="Picture 4" descr="http://cs7051.vk.me/c7008/v7008086/50b0/6WEgBKph7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" y="1989138"/>
            <a:ext cx="247332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http://allpress.com.ua/images/stories/allpress04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2074863"/>
            <a:ext cx="2943225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8" descr="http://lantijci.ru/files/1201609553_postersuss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2074863"/>
            <a:ext cx="1663700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12" descr="http://www.ljplus.ru/img4/s/e/seefrau_hexe/2602.0000278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713" y="4724400"/>
            <a:ext cx="2303462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4" descr="http://nevsepic.com.ua/uploads/posts/2012-08/1345741850-381014--rryorsrsryoryo-rrsssrrrrr-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84688" y="4710113"/>
            <a:ext cx="2535237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37F3D6-7E42-44FD-808F-D4D1C4C9BC94}" type="slidenum">
              <a:rPr lang="ru-RU" smtClean="0">
                <a:latin typeface="Arial" pitchFamily="34" charset="0"/>
              </a:rPr>
              <a:pPr/>
              <a:t>6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14290"/>
            <a:ext cx="8496944" cy="172354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300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pitchFamily="34" charset="0"/>
              </a:rPr>
              <a:t>Продукты</a:t>
            </a:r>
            <a:r>
              <a:rPr lang="ru-RU" sz="53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5300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pitchFamily="34" charset="0"/>
              </a:rPr>
              <a:t>графического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300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pitchFamily="34" charset="0"/>
              </a:rPr>
              <a:t>дизайна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83567" y="4941888"/>
            <a:ext cx="810959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- книжные макеты и иллюстрации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3568" y="2060575"/>
            <a:ext cx="813658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- корпоративный стиль компании и его основной элемент - логотип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55576" y="2565400"/>
            <a:ext cx="8064574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- буклеты, брошюры, календари и другая рекламная полиграфическая продукция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755576" y="3357563"/>
            <a:ext cx="31750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/>
              <a:t>- упаковки, этикетки, обложки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827583" y="3933825"/>
            <a:ext cx="31683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- сувенирная продукция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683568" y="4437063"/>
            <a:ext cx="30963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- интернет-сайты</a:t>
            </a:r>
          </a:p>
        </p:txBody>
      </p:sp>
      <p:pic>
        <p:nvPicPr>
          <p:cNvPr id="10250" name="Picture 2" descr="http://www.dizkon.ru/images/contests/2014/04/07/5342deedde0d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0725" y="4721225"/>
            <a:ext cx="1412875" cy="14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4" descr="http://i00.i.aliimg.com/img/pb/583/337/321/321337583_8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023422"/>
            <a:ext cx="1977951" cy="148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8" descr="http://cyfrolab.com/resources/publications/cyfrolabpro_antipova/cyfrolabpro_antipova_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806395"/>
            <a:ext cx="2742796" cy="1739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0" descr="http://davitana.ru/images/%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4095" y="3023422"/>
            <a:ext cx="2304877" cy="167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3008313" cy="116205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плакат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827892" y="1271602"/>
            <a:ext cx="3748872" cy="4893285"/>
          </a:xfrm>
        </p:spPr>
        <p:txBody>
          <a:bodyPr>
            <a:normAutofit fontScale="85000" lnSpcReduction="20000"/>
          </a:bodyPr>
          <a:lstStyle/>
          <a:p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</a:rPr>
              <a:t>Плакат</a:t>
            </a:r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</a:rPr>
              <a:t> – от фр. – «</a:t>
            </a:r>
            <a:r>
              <a:rPr lang="ru-RU" sz="2600" i="1" dirty="0" err="1" smtClean="0">
                <a:solidFill>
                  <a:schemeClr val="tx2">
                    <a:lumMod val="75000"/>
                  </a:schemeClr>
                </a:solidFill>
              </a:rPr>
              <a:t>плакар</a:t>
            </a:r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</a:rPr>
              <a:t>» - «объявление», «афиша» - разновидность графики, лаконичное, броское изображение на листе бумаги,</a:t>
            </a:r>
          </a:p>
          <a:p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</a:rPr>
              <a:t>сопровождаемое текстом.</a:t>
            </a:r>
          </a:p>
          <a:p>
            <a:endParaRPr lang="ru-RU" sz="26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</a:rPr>
              <a:t>Плакат</a:t>
            </a:r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</a:rPr>
              <a:t> – средство агитации, призыв, информация о текущих событиях.</a:t>
            </a: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r>
              <a:rPr lang="ru-RU" sz="1600" dirty="0" smtClean="0"/>
              <a:t>Символом </a:t>
            </a:r>
            <a:r>
              <a:rPr lang="ru-RU" sz="1600" dirty="0"/>
              <a:t>своего времени стали плакаты » Помоги» ,»Родина-мать зовёт».</a:t>
            </a:r>
          </a:p>
          <a:p>
            <a:endParaRPr lang="ru-RU" sz="1600" dirty="0"/>
          </a:p>
        </p:txBody>
      </p:sp>
      <p:pic>
        <p:nvPicPr>
          <p:cNvPr id="1026" name="Picture 2" descr="C:\Users\Андрей\Desktop\Ussr04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9650" y="1052736"/>
            <a:ext cx="3136726" cy="48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307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6864" cy="136815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ПЛАКАТ-это изобразительная композиция, включающая в себя краткий,  активно воздействующий текст.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дрей\Desktop\8класс1ч плакат\спорт-здоровье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388843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ндрей\Desktop\8класс1ч плакат\160219_юрченк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360040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7621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980729"/>
            <a:ext cx="3528392" cy="5040560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В плакате перед нами плоскостное изображение ,в нем вообще нет глубины, в отличие от картины.</a:t>
            </a:r>
          </a:p>
          <a:p>
            <a:r>
              <a:rPr lang="ru-RU" sz="2800" dirty="0" smtClean="0"/>
              <a:t>Изображение в плакате строится по композиционно-смысловому принципу </a:t>
            </a:r>
            <a:r>
              <a:rPr lang="ru-RU" sz="2800" dirty="0" smtClean="0">
                <a:solidFill>
                  <a:srgbClr val="C00000"/>
                </a:solidFill>
              </a:rPr>
              <a:t>(что важнее- то крупнее и ближе).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1396405"/>
            <a:ext cx="3008313" cy="46910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Андрей\Desktop\7класс1ч плакат-экология\6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437274">
            <a:off x="981605" y="3567751"/>
            <a:ext cx="338437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дрей\Desktop\7класс1ч плакат-экология\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3698407" cy="331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355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574</TotalTime>
  <Words>647</Words>
  <Application>Microsoft Office PowerPoint</Application>
  <PresentationFormat>Экран (4:3)</PresentationFormat>
  <Paragraphs>123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Кнопка</vt:lpstr>
      <vt:lpstr>«Композиционные основы макетирования в графическом дизайне."</vt:lpstr>
      <vt:lpstr>Цель урока: формировать представления об эмоциональной выразительности  плоскостной композиции с использованием противопоставления, контраста, а также показать гармонию в композиции.</vt:lpstr>
      <vt:lpstr>Слайд 3</vt:lpstr>
      <vt:lpstr>Слайд 4</vt:lpstr>
      <vt:lpstr>Слайд 5</vt:lpstr>
      <vt:lpstr>Слайд 6</vt:lpstr>
      <vt:lpstr>плакат</vt:lpstr>
      <vt:lpstr>ПЛАКАТ-это изобразительная композиция, включающая в себя краткий,  активно воздействующий текст.</vt:lpstr>
      <vt:lpstr>Слайд 9</vt:lpstr>
      <vt:lpstr>Слайд 10</vt:lpstr>
      <vt:lpstr>Тематика плаката:</vt:lpstr>
      <vt:lpstr>Составляющая плаката: </vt:lpstr>
      <vt:lpstr>Слайд 13</vt:lpstr>
      <vt:lpstr>Слайд 14</vt:lpstr>
      <vt:lpstr>Слайд 15</vt:lpstr>
      <vt:lpstr>Композиционный центр</vt:lpstr>
      <vt:lpstr>Передача пространства</vt:lpstr>
      <vt:lpstr>КОМПОЗИЦИЯ</vt:lpstr>
      <vt:lpstr>Слайд 19</vt:lpstr>
      <vt:lpstr>Слайд 20</vt:lpstr>
      <vt:lpstr>Слайд 21</vt:lpstr>
      <vt:lpstr>Творческое задание:</vt:lpstr>
      <vt:lpstr>Слайд 23</vt:lpstr>
      <vt:lpstr>ОТКРЫТКИ-     мини-плакаты.</vt:lpstr>
      <vt:lpstr>открытки</vt:lpstr>
      <vt:lpstr> В этих работах соблюдаются правила дизайнерской грамоты:</vt:lpstr>
      <vt:lpstr>открытки</vt:lpstr>
      <vt:lpstr>открытки</vt:lpstr>
      <vt:lpstr>открытки</vt:lpstr>
      <vt:lpstr>открытки</vt:lpstr>
      <vt:lpstr>Эскиз открытки</vt:lpstr>
      <vt:lpstr>материалы</vt:lpstr>
      <vt:lpstr>Задание:</vt:lpstr>
      <vt:lpstr>Зрительный ряд.</vt:lpstr>
      <vt:lpstr>Зрительный ряд.</vt:lpstr>
      <vt:lpstr>Слайд 36</vt:lpstr>
      <vt:lpstr>Зрительный ряд.</vt:lpstr>
      <vt:lpstr>Слайд 38</vt:lpstr>
      <vt:lpstr> На следующий урок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КЛАСС 7УРОК</dc:title>
  <dc:creator>Анна Александровна</dc:creator>
  <cp:lastModifiedBy>Станислав</cp:lastModifiedBy>
  <cp:revision>45</cp:revision>
  <dcterms:created xsi:type="dcterms:W3CDTF">2014-10-07T10:49:36Z</dcterms:created>
  <dcterms:modified xsi:type="dcterms:W3CDTF">2020-05-12T10:10:44Z</dcterms:modified>
</cp:coreProperties>
</file>